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1997075" y="1461141"/>
            <a:ext cx="6400799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997075" y="3002402"/>
            <a:ext cx="6400799" cy="11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0"/>
            <a:ext cx="635000" cy="8128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2555875"/>
            <a:ext cx="635000" cy="815975"/>
          </a:xfrm>
          <a:custGeom>
            <a:pathLst>
              <a:path extrusionOk="0" h="514" w="40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175" y="1743075"/>
            <a:ext cx="635000" cy="8128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1743075"/>
            <a:ext cx="1317625" cy="8128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4302125"/>
            <a:ext cx="1317625" cy="812800"/>
          </a:xfrm>
          <a:custGeom>
            <a:pathLst>
              <a:path extrusionOk="0" h="512" w="83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400" y="3486150"/>
            <a:ext cx="1317625" cy="815975"/>
          </a:xfrm>
          <a:custGeom>
            <a:pathLst>
              <a:path extrusionOk="0" h="514" w="83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84250" y="3486150"/>
            <a:ext cx="1322387" cy="815975"/>
          </a:xfrm>
          <a:custGeom>
            <a:pathLst>
              <a:path extrusionOk="0" h="514" w="833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175" y="3486150"/>
            <a:ext cx="635000" cy="815975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6045200"/>
            <a:ext cx="1322387" cy="812800"/>
          </a:xfrm>
          <a:custGeom>
            <a:pathLst>
              <a:path extrusionOk="0" h="512" w="833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984250" y="5232400"/>
            <a:ext cx="1322387" cy="812800"/>
          </a:xfrm>
          <a:custGeom>
            <a:pathLst>
              <a:path extrusionOk="0" h="512" w="833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820863" y="5232400"/>
            <a:ext cx="1317625" cy="812800"/>
          </a:xfrm>
          <a:custGeom>
            <a:pathLst>
              <a:path extrusionOk="0" h="512" w="83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175" y="812800"/>
            <a:ext cx="635000" cy="8128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0" y="2555875"/>
            <a:ext cx="1317625" cy="815975"/>
          </a:xfrm>
          <a:custGeom>
            <a:pathLst>
              <a:path extrusionOk="0" h="514" w="83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984250" y="4302125"/>
            <a:ext cx="1322387" cy="812800"/>
          </a:xfrm>
          <a:custGeom>
            <a:pathLst>
              <a:path extrusionOk="0" h="512" w="833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175" y="4302125"/>
            <a:ext cx="635000" cy="8128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820863" y="6045200"/>
            <a:ext cx="1317625" cy="8128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52400" y="6045200"/>
            <a:ext cx="1317625" cy="8128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6045200"/>
            <a:ext cx="635000" cy="8128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75" y="5232400"/>
            <a:ext cx="635000" cy="8128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400" y="5232400"/>
            <a:ext cx="1317625" cy="8128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415211" y="0"/>
            <a:ext cx="1555750" cy="816301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746911"/>
            <a:ext cx="746125" cy="813611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560524"/>
            <a:ext cx="746125" cy="813611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2689"/>
            <a:ext cx="746125" cy="813611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397875" y="816300"/>
            <a:ext cx="746125" cy="809578"/>
          </a:xfrm>
          <a:custGeom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415211" y="816300"/>
            <a:ext cx="1555750" cy="813611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None/>
              <a:defRPr sz="3600"/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 rtl="0">
              <a:spcBef>
                <a:spcPts val="0"/>
              </a:spcBef>
              <a:buNone/>
              <a:defRPr sz="36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  <a:defRPr sz="3200">
                <a:solidFill>
                  <a:schemeClr val="lt1"/>
                </a:solidFill>
              </a:defRPr>
            </a:lvl1pPr>
            <a:lvl2pPr lvl="1" rtl="0" algn="l">
              <a:spcBef>
                <a:spcPts val="560"/>
              </a:spcBef>
              <a:buClr>
                <a:schemeClr val="lt1"/>
              </a:buClr>
              <a:buSzPct val="100000"/>
              <a:buFont typeface="Courier New"/>
              <a:buChar char="o"/>
              <a:defRPr sz="2800">
                <a:solidFill>
                  <a:schemeClr val="lt1"/>
                </a:solidFill>
              </a:defRPr>
            </a:lvl2pPr>
            <a:lvl3pPr lvl="2" rtl="0" algn="l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>
                <a:solidFill>
                  <a:schemeClr val="lt1"/>
                </a:solidFill>
              </a:defRPr>
            </a:lvl3pPr>
            <a:lvl4pPr lvl="3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  <a:defRPr sz="2000">
                <a:solidFill>
                  <a:schemeClr val="lt1"/>
                </a:solidFill>
              </a:defRPr>
            </a:lvl4pPr>
            <a:lvl5pPr lvl="4" rtl="0" algn="l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>
                <a:solidFill>
                  <a:schemeClr val="lt1"/>
                </a:solidFill>
              </a:defRPr>
            </a:lvl5pPr>
            <a:lvl6pPr lvl="5" rtl="0" algn="l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>
                <a:solidFill>
                  <a:schemeClr val="lt1"/>
                </a:solidFill>
              </a:defRPr>
            </a:lvl6pPr>
            <a:lvl7pPr lvl="6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  <a:defRPr sz="2000">
                <a:solidFill>
                  <a:schemeClr val="lt1"/>
                </a:solidFill>
              </a:defRPr>
            </a:lvl7pPr>
            <a:lvl8pPr lvl="7" rtl="0" algn="l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>
                <a:solidFill>
                  <a:schemeClr val="lt1"/>
                </a:solidFill>
              </a:defRPr>
            </a:lvl8pPr>
            <a:lvl9pPr lvl="8" rtl="0" algn="l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7415211" y="0"/>
            <a:ext cx="1555750" cy="816301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1746911"/>
            <a:ext cx="746125" cy="813611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397875" y="2560524"/>
            <a:ext cx="746125" cy="813611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415211" y="816300"/>
            <a:ext cx="1555750" cy="813611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648200" y="160020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/>
          <p:nvPr/>
        </p:nvSpPr>
        <p:spPr>
          <a:xfrm>
            <a:off x="7415211" y="0"/>
            <a:ext cx="1555750" cy="816301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1746911"/>
            <a:ext cx="746125" cy="813611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397875" y="2560524"/>
            <a:ext cx="746125" cy="813611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7415211" y="816300"/>
            <a:ext cx="1555750" cy="813611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/>
          <p:nvPr/>
        </p:nvSpPr>
        <p:spPr>
          <a:xfrm>
            <a:off x="3175" y="3486150"/>
            <a:ext cx="635000" cy="815975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175" y="4302125"/>
            <a:ext cx="635000" cy="8128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6045200"/>
            <a:ext cx="1317625" cy="8128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52400" y="5232400"/>
            <a:ext cx="1317625" cy="8128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7415211" y="0"/>
            <a:ext cx="1555750" cy="816301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1746911"/>
            <a:ext cx="746125" cy="813611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397875" y="2560524"/>
            <a:ext cx="746125" cy="813611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415211" y="816300"/>
            <a:ext cx="1555750" cy="813611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574800" y="4427537"/>
            <a:ext cx="5486399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buNone/>
              <a:defRPr sz="1800"/>
            </a:lvl1pPr>
            <a:lvl2pPr lvl="1" rtl="0" algn="ctr">
              <a:spcBef>
                <a:spcPts val="0"/>
              </a:spcBef>
              <a:buSzPct val="100000"/>
              <a:buNone/>
              <a:defRPr sz="1800"/>
            </a:lvl2pPr>
            <a:lvl3pPr lvl="2" rtl="0" algn="ctr">
              <a:spcBef>
                <a:spcPts val="0"/>
              </a:spcBef>
              <a:buSzPct val="100000"/>
              <a:buNone/>
              <a:defRPr sz="1800"/>
            </a:lvl3pPr>
            <a:lvl4pPr lvl="3" rtl="0" algn="ctr">
              <a:spcBef>
                <a:spcPts val="0"/>
              </a:spcBef>
              <a:buSzPct val="100000"/>
              <a:buNone/>
              <a:defRPr sz="1800"/>
            </a:lvl4pPr>
            <a:lvl5pPr lvl="4" rtl="0" algn="ctr">
              <a:spcBef>
                <a:spcPts val="0"/>
              </a:spcBef>
              <a:buSzPct val="100000"/>
              <a:buNone/>
              <a:defRPr sz="1800"/>
            </a:lvl5pPr>
            <a:lvl6pPr lvl="5" rtl="0" algn="ctr">
              <a:spcBef>
                <a:spcPts val="0"/>
              </a:spcBef>
              <a:buSzPct val="100000"/>
              <a:buNone/>
              <a:defRPr sz="1800"/>
            </a:lvl6pPr>
            <a:lvl7pPr lvl="6" rtl="0" algn="ctr">
              <a:spcBef>
                <a:spcPts val="0"/>
              </a:spcBef>
              <a:buSzPct val="100000"/>
              <a:buNone/>
              <a:defRPr sz="1800"/>
            </a:lvl7pPr>
            <a:lvl8pPr lvl="7" rtl="0" algn="ctr">
              <a:spcBef>
                <a:spcPts val="0"/>
              </a:spcBef>
              <a:buSzPct val="100000"/>
              <a:buNone/>
              <a:defRPr sz="1800"/>
            </a:lvl8pPr>
            <a:lvl9pPr lvl="8" rtl="0" algn="ctr">
              <a:spcBef>
                <a:spcPts val="0"/>
              </a:spcBef>
              <a:buSzPct val="100000"/>
              <a:buNone/>
              <a:defRPr sz="1800"/>
            </a:lvl9pPr>
          </a:lstStyle>
          <a:p/>
        </p:txBody>
      </p:sp>
      <p:sp>
        <p:nvSpPr>
          <p:cNvPr id="70" name="Shape 70"/>
          <p:cNvSpPr/>
          <p:nvPr/>
        </p:nvSpPr>
        <p:spPr>
          <a:xfrm>
            <a:off x="3175" y="3486150"/>
            <a:ext cx="635000" cy="815975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175" y="4302125"/>
            <a:ext cx="635000" cy="8128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6045200"/>
            <a:ext cx="1317625" cy="8128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52400" y="5232400"/>
            <a:ext cx="1317625" cy="8128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7415211" y="0"/>
            <a:ext cx="1555750" cy="816301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1746911"/>
            <a:ext cx="746125" cy="813611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397875" y="2560524"/>
            <a:ext cx="746125" cy="813611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415211" y="816300"/>
            <a:ext cx="1555750" cy="813611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560"/>
              </a:spcBef>
              <a:buClr>
                <a:schemeClr val="lt1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6045200"/>
            <a:ext cx="635000" cy="8128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175" y="5232400"/>
            <a:ext cx="635000" cy="8128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2689"/>
            <a:ext cx="746125" cy="813611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397875" y="816300"/>
            <a:ext cx="746125" cy="809578"/>
          </a:xfrm>
          <a:custGeom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Relationship Id="rId10" Type="http://schemas.openxmlformats.org/officeDocument/2006/relationships/image" Target="../media/image00.png"/><Relationship Id="rId9" Type="http://schemas.openxmlformats.org/officeDocument/2006/relationships/image" Target="../media/image03.png"/><Relationship Id="rId5" Type="http://schemas.openxmlformats.org/officeDocument/2006/relationships/image" Target="../media/image01.png"/><Relationship Id="rId6" Type="http://schemas.openxmlformats.org/officeDocument/2006/relationships/image" Target="../media/image05.png"/><Relationship Id="rId7" Type="http://schemas.openxmlformats.org/officeDocument/2006/relationships/image" Target="../media/image02.png"/><Relationship Id="rId8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loontjer.weeb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375175"/>
            <a:ext cx="8229600" cy="565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7200"/>
              <a:t>Welcome to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7200"/>
              <a:t>6th Grade Reading/Writing Workshop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000"/>
              <a:t>Questions?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Mrs. Loontjer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Fifteen years of teaching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experience</a:t>
            </a:r>
          </a:p>
          <a:p>
            <a:pPr indent="-406400" lvl="1" marL="914400" rtl="0">
              <a:spcBef>
                <a:spcPts val="560"/>
              </a:spcBef>
              <a:buSzPct val="100000"/>
              <a:buChar char="○"/>
            </a:pPr>
            <a:r>
              <a:rPr lang="en"/>
              <a:t>Ten</a:t>
            </a:r>
            <a:r>
              <a:rPr lang="en" sz="2800"/>
              <a:t> years at Canyon Vista</a:t>
            </a:r>
          </a:p>
          <a:p>
            <a:pPr indent="-381000" lvl="2" marL="1371600" rtl="0">
              <a:spcBef>
                <a:spcPts val="480"/>
              </a:spcBef>
              <a:buSzPct val="100000"/>
              <a:buChar char="■"/>
            </a:pPr>
            <a:r>
              <a:rPr lang="en" sz="2400"/>
              <a:t>Four years in 8th grade LA</a:t>
            </a:r>
          </a:p>
          <a:p>
            <a:pPr indent="-381000" lvl="2" marL="1371600" rtl="0">
              <a:spcBef>
                <a:spcPts val="480"/>
              </a:spcBef>
              <a:buSzPct val="100000"/>
              <a:buChar char="■"/>
            </a:pPr>
            <a:r>
              <a:rPr lang="en"/>
              <a:t>Six</a:t>
            </a:r>
            <a:r>
              <a:rPr lang="en" sz="2400"/>
              <a:t> years in 6th LA</a:t>
            </a:r>
          </a:p>
          <a:p>
            <a:pPr indent="-406400" lvl="1" marL="914400" rtl="0">
              <a:spcBef>
                <a:spcPts val="560"/>
              </a:spcBef>
              <a:buSzPct val="100000"/>
              <a:buChar char="○"/>
            </a:pPr>
            <a:r>
              <a:rPr lang="en" sz="2800"/>
              <a:t>Five years teaching private reading and writing classes in 1st-9th grade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Graduate of the University of Texas at Austin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Originally from San Antonio, Texas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ullSizeRender.jp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324" y="0"/>
            <a:ext cx="3253674" cy="36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179950"/>
            <a:ext cx="8105700" cy="130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 QUICK OVERVIEW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 OF OUR CLASS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16700" cy="45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-"/>
            </a:pPr>
            <a:r>
              <a:rPr lang="en" sz="3000"/>
              <a:t>High interest novels read together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-"/>
            </a:pPr>
            <a:r>
              <a:rPr lang="en" sz="3000"/>
              <a:t>Lots of discussion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-"/>
            </a:pPr>
            <a:r>
              <a:rPr lang="en" sz="3000"/>
              <a:t>Writing in response to reading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Goals:</a:t>
            </a:r>
          </a:p>
          <a:p>
            <a:pPr indent="-419100" lvl="1" marL="914400" rtl="0">
              <a:spcBef>
                <a:spcPts val="0"/>
              </a:spcBef>
              <a:buSzPct val="100000"/>
              <a:buChar char="-"/>
            </a:pPr>
            <a:r>
              <a:rPr lang="en" sz="3000"/>
              <a:t>deeper thinking about what they read</a:t>
            </a:r>
          </a:p>
          <a:p>
            <a:pPr indent="-419100" lvl="1" marL="914400" rtl="0">
              <a:spcBef>
                <a:spcPts val="0"/>
              </a:spcBef>
              <a:buSzPct val="100000"/>
              <a:buChar char="-"/>
            </a:pPr>
            <a:r>
              <a:rPr lang="en" sz="3000"/>
              <a:t>s</a:t>
            </a:r>
            <a:r>
              <a:rPr lang="en" sz="3000"/>
              <a:t>trong “fix-up” strategies when they get stuck</a:t>
            </a:r>
          </a:p>
          <a:p>
            <a:pPr indent="-419100" lvl="1" marL="914400">
              <a:spcBef>
                <a:spcPts val="0"/>
              </a:spcBef>
              <a:buSzPct val="100000"/>
              <a:buChar char="-"/>
            </a:pPr>
            <a:r>
              <a:rPr lang="en" sz="3000"/>
              <a:t>an increased love of reading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Books We’re Planning to Read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0200"/>
            <a:ext cx="8229600" cy="48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85" y="1600197"/>
            <a:ext cx="1455700" cy="218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154724"/>
            <a:ext cx="1553674" cy="228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3650" y="1600198"/>
            <a:ext cx="1553674" cy="232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3648" y="4104816"/>
            <a:ext cx="1553675" cy="233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6074" y="4104848"/>
            <a:ext cx="1553675" cy="224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60837" y="1627762"/>
            <a:ext cx="15240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8474" y="1627775"/>
            <a:ext cx="1644857" cy="249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2575" y="4332297"/>
            <a:ext cx="1455699" cy="206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51"/>
            <a:ext cx="7985100" cy="1271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Reading Expectations and Accountability - Outside Book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17825" y="1607000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*Students need to read their current book for 30 minutes daily (same homework as LA - they do not need to double).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>
              <a:spcBef>
                <a:spcPts val="0"/>
              </a:spcBef>
              <a:buNone/>
            </a:pPr>
            <a:r>
              <a:rPr lang="en" sz="2800"/>
              <a:t>*Students should bring their current book to class EVERY DAY. (The book travels to and from school.) </a:t>
            </a:r>
          </a:p>
          <a:p>
            <a:pPr lvl="0" rtl="0">
              <a:spcBef>
                <a:spcPts val="0"/>
              </a:spcBef>
              <a:buNone/>
            </a:pPr>
            <a:br>
              <a:rPr lang="en" sz="2800"/>
            </a:br>
            <a:r>
              <a:rPr lang="en" sz="2800"/>
              <a:t>*Students are held accountable using “Status.” </a:t>
            </a:r>
            <a:br>
              <a:rPr lang="en" sz="2400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40250" y="162995"/>
            <a:ext cx="6879600" cy="722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Status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40250" y="886000"/>
            <a:ext cx="7437599" cy="553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*Status is a system for the teacher to track the students’ reading.</a:t>
            </a:r>
            <a:br>
              <a:rPr lang="en" sz="3000"/>
            </a:b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*We take status nearly every day during the first ten minutes of class. (Current book title, page, total number of pages)</a:t>
            </a:r>
          </a:p>
          <a:p>
            <a:pPr lvl="0" rtl="0">
              <a:spcBef>
                <a:spcPts val="0"/>
              </a:spcBef>
              <a:buNone/>
            </a:pPr>
            <a:br>
              <a:rPr lang="en" sz="3000"/>
            </a:br>
            <a:r>
              <a:rPr lang="en" sz="3000"/>
              <a:t>*Grades are given on status based on individual reading goals set by the student and teacher.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Typical Class Agenda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0050" lvl="0" marL="45720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700"/>
              <a:t>10 minutes - Status/reading current book/individual reading conferences</a:t>
            </a:r>
          </a:p>
          <a:p>
            <a:pPr indent="-400050" lvl="0" marL="45720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700"/>
              <a:t>5-10 minutes - responding to my individual notes in thought log/individual writing conferences</a:t>
            </a:r>
          </a:p>
          <a:p>
            <a:pPr indent="-400050" lvl="0" marL="45720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700"/>
              <a:t>20 minutes - reading class novel together and discussing as we go (fix-up strategies, deeper meaning, writerly decisions)</a:t>
            </a:r>
          </a:p>
          <a:p>
            <a:pPr indent="-40005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700"/>
              <a:t>10-15 minutes - Practicing a target reading skill (sometimes together, sometimes individually)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Grading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417650"/>
            <a:ext cx="8229600" cy="502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Daily Grades - 25% - on average, ten per six weeks</a:t>
            </a:r>
          </a:p>
          <a:p>
            <a:pPr indent="-393700" lvl="0" marL="457200" rtl="0">
              <a:spcBef>
                <a:spcPts val="0"/>
              </a:spcBef>
              <a:buSzPct val="100000"/>
              <a:buChar char="●"/>
            </a:pPr>
            <a:r>
              <a:rPr lang="en" sz="2600"/>
              <a:t>In class assignments based on daily lessons</a:t>
            </a:r>
          </a:p>
          <a:p>
            <a:pPr indent="-393700" lvl="0" marL="457200" rtl="0">
              <a:spcBef>
                <a:spcPts val="0"/>
              </a:spcBef>
              <a:buSzPct val="100000"/>
              <a:buChar char="●"/>
            </a:pPr>
            <a:r>
              <a:rPr lang="en" sz="2600"/>
              <a:t>Thought log responses to current book and class book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600"/>
              <a:t>Quiz Grades - 40% - on average, four per six weeks</a:t>
            </a:r>
          </a:p>
          <a:p>
            <a:pPr indent="-393700" lvl="0" marL="457200" rtl="0">
              <a:spcBef>
                <a:spcPts val="0"/>
              </a:spcBef>
              <a:buSzPct val="100000"/>
              <a:buChar char="●"/>
            </a:pPr>
            <a:r>
              <a:rPr lang="en" sz="2600"/>
              <a:t>Short writing pieces</a:t>
            </a:r>
          </a:p>
          <a:p>
            <a:pPr indent="-393700" lvl="0" marL="457200" rtl="0">
              <a:spcBef>
                <a:spcPts val="0"/>
              </a:spcBef>
              <a:buSzPct val="100000"/>
              <a:buChar char="●"/>
            </a:pPr>
            <a:r>
              <a:rPr lang="en" sz="2600"/>
              <a:t>In class reading quizzes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Test Grades - 35% - on average, two per six weeks</a:t>
            </a:r>
          </a:p>
          <a:p>
            <a:pPr indent="-393700" lvl="0" marL="457200" rtl="0">
              <a:spcBef>
                <a:spcPts val="0"/>
              </a:spcBef>
              <a:buSzPct val="100000"/>
              <a:buChar char="●"/>
            </a:pPr>
            <a:r>
              <a:rPr lang="en" sz="2600"/>
              <a:t>Longer written responses to literature</a:t>
            </a:r>
          </a:p>
          <a:p>
            <a:pPr indent="-393700" lvl="0" marL="457200">
              <a:spcBef>
                <a:spcPts val="0"/>
              </a:spcBef>
              <a:buSzPct val="100000"/>
              <a:buChar char="●"/>
            </a:pPr>
            <a:r>
              <a:rPr lang="en" sz="2600"/>
              <a:t>Projects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500"/>
              <a:t>Visit Mrs. Loontjer’s Website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45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500" u="sng">
                <a:solidFill>
                  <a:schemeClr val="hlink"/>
                </a:solidFill>
                <a:hlinkClick r:id="rId3"/>
              </a:rPr>
              <a:t>http://loontjer.weebly.com/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